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app.xml" ContentType="application/vnd.openxmlformats-officedocument.extended-properties+xml"/>
  <Override PartName="/docProps/core.xml" ContentType="application/vnd.openxmlformats-package.core-properties+xml"/>
  <Override PartName="/_rels/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16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media/image34.jpeg" ContentType="image/jpeg"/>
  <Override PartName="/ppt/media/image33.jpeg" ContentType="image/jpeg"/>
  <Override PartName="/ppt/media/image32.jpeg" ContentType="image/jpeg"/>
  <Override PartName="/ppt/media/image31.jpeg" ContentType="image/jpeg"/>
  <Override PartName="/ppt/media/image29.jpeg" ContentType="image/jpeg"/>
  <Override PartName="/ppt/media/image28.jpeg" ContentType="image/jpeg"/>
  <Override PartName="/ppt/media/image27.jpeg" ContentType="image/jpeg"/>
  <Override PartName="/ppt/media/image26.jpeg" ContentType="image/jpeg"/>
  <Override PartName="/ppt/media/image25.jpeg" ContentType="image/jpeg"/>
  <Override PartName="/ppt/media/image9.jpeg" ContentType="image/jpeg"/>
  <Override PartName="/ppt/media/image24.jpeg" ContentType="image/jpeg"/>
  <Override PartName="/ppt/media/image8.jpeg" ContentType="image/jpeg"/>
  <Override PartName="/ppt/media/image30.jpeg" ContentType="image/jpeg"/>
  <Override PartName="/ppt/media/image2.png" ContentType="image/png"/>
  <Override PartName="/ppt/media/image3.jpeg" ContentType="image/jpeg"/>
  <Override PartName="/ppt/media/image18.jpeg" ContentType="image/jpeg"/>
  <Override PartName="/ppt/media/image10.jpeg" ContentType="image/jpeg"/>
  <Override PartName="/ppt/media/image6.jpeg" ContentType="image/jpeg"/>
  <Override PartName="/ppt/media/image22.jpeg" ContentType="image/jpeg"/>
  <Override PartName="/ppt/media/image11.jpeg" ContentType="image/jpeg"/>
  <Override PartName="/ppt/media/image21.jpeg" ContentType="image/jpeg"/>
  <Override PartName="/ppt/media/image5.jpeg" ContentType="image/jpeg"/>
  <Override PartName="/ppt/media/image7.jpeg" ContentType="image/jpeg"/>
  <Override PartName="/ppt/media/image23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.jpeg" ContentType="image/jpeg"/>
  <Override PartName="/ppt/media/image16.jpeg" ContentType="image/jpeg"/>
  <Override PartName="/ppt/media/image17.jpeg" ContentType="image/jpeg"/>
  <Override PartName="/ppt/media/image4.jpeg" ContentType="image/jpeg"/>
  <Override PartName="/ppt/media/image19.jpeg" ContentType="image/jpeg"/>
  <Override PartName="/ppt/media/image20.jpeg" ContentType="image/jpeg"/>
  <Override PartName="/ppt/slideLayouts/slideLayout2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29566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29566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/>
        </p:blipFill>
        <p:spPr>
          <a:xfrm>
            <a:off x="0" y="5806440"/>
            <a:ext cx="10079640" cy="175428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0" y="234108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solidFill>
                  <a:srgbClr val="006699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6699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4056120"/>
            <a:ext cx="9071640" cy="2097360"/>
          </a:xfrm>
          <a:prstGeom prst="rect">
            <a:avLst/>
          </a:prstGeom>
        </p:spPr>
        <p:txBody>
          <a:bodyPr lIns="0" rIns="0" tIns="0" bIns="0">
            <a:normAutofit fontScale="65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8D8C6709-2F0C-40AF-A4E0-5DE106A477CE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0" y="0"/>
            <a:ext cx="10076760" cy="941760"/>
          </a:xfrm>
          <a:prstGeom prst="rect">
            <a:avLst/>
          </a:prstGeom>
          <a:gradFill rotWithShape="0">
            <a:gsLst>
              <a:gs pos="0">
                <a:srgbClr val="dff2fc"/>
              </a:gs>
              <a:gs pos="100000">
                <a:srgbClr val="009bdd"/>
              </a:gs>
            </a:gsLst>
            <a:lin ang="108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CustomShape 2"/>
          <p:cNvSpPr/>
          <p:nvPr/>
        </p:nvSpPr>
        <p:spPr>
          <a:xfrm>
            <a:off x="0" y="6620400"/>
            <a:ext cx="10076760" cy="941760"/>
          </a:xfrm>
          <a:prstGeom prst="rect">
            <a:avLst/>
          </a:prstGeom>
          <a:gradFill rotWithShape="0">
            <a:gsLst>
              <a:gs pos="0">
                <a:srgbClr val="dff2fc"/>
              </a:gs>
              <a:gs pos="100000">
                <a:srgbClr val="009bdd"/>
              </a:gs>
            </a:gsLst>
            <a:lin ang="108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PlaceHolder 3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3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66cc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66cc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66cc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66cc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66cc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66cc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66cc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66cc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66cc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66cc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66cc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A5573390-7DB0-4535-B305-601D5A63B27E}" type="slidenum">
              <a:rPr b="0" lang="en-US" sz="1400" spc="-1" strike="noStrike">
                <a:latin typeface="Times New Roman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6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6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6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6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16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https://youtu.be/7W_8VRxEvuc" TargetMode="External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6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6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6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hyperlink" Target="https://youtu.be/Q8zBvaT-2mA" TargetMode="External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6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2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hyperlink" Target="https://youtu.be/CFdM1XSpllM" TargetMode="External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6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2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hyperlink" Target="https://youtu.be/_61PyfbFXUs" TargetMode="Externa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6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hyperlink" Target="https://youtu.be/o-p0yyI9KJ0" TargetMode="External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22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2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6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6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6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22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hyperlink" Target="https://youtu.be/Kp1OzGgBLTA" TargetMode="External"/><Relationship Id="rId2" Type="http://schemas.openxmlformats.org/officeDocument/2006/relationships/hyperlink" Target="https://youtu.be/3S11phtjOi4" TargetMode="External"/><Relationship Id="rId3" Type="http://schemas.openxmlformats.org/officeDocument/2006/relationships/hyperlink" Target="https://youtu.be/doKb7LNeauE" TargetMode="External"/><Relationship Id="rId4" Type="http://schemas.openxmlformats.org/officeDocument/2006/relationships/slideLayout" Target="../slideLayouts/slideLayout22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6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6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504360" y="116748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006699"/>
                </a:solidFill>
                <a:latin typeface="Arial"/>
              </a:rPr>
              <a:t>Lava Canyon:</a:t>
            </a:r>
            <a:br/>
            <a:r>
              <a:rPr b="0" lang="en-US" sz="4400" spc="-1" strike="noStrike">
                <a:solidFill>
                  <a:srgbClr val="006699"/>
                </a:solidFill>
                <a:latin typeface="Arial"/>
              </a:rPr>
              <a:t>Map and Points of Interest</a:t>
            </a:r>
            <a:endParaRPr b="0" lang="en-US" sz="4400" spc="-1" strike="noStrike">
              <a:solidFill>
                <a:srgbClr val="006699"/>
              </a:solidFill>
              <a:latin typeface="Arial"/>
            </a:endParaRPr>
          </a:p>
        </p:txBody>
      </p:sp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7708680" y="3383280"/>
            <a:ext cx="2371320" cy="2371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Lava Canyon Falls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8" name="" descr=""/>
          <p:cNvPicPr/>
          <p:nvPr/>
        </p:nvPicPr>
        <p:blipFill>
          <a:blip r:embed="rId1"/>
          <a:stretch/>
        </p:blipFill>
        <p:spPr>
          <a:xfrm>
            <a:off x="1484280" y="1768680"/>
            <a:ext cx="2466000" cy="4384440"/>
          </a:xfrm>
          <a:prstGeom prst="rect">
            <a:avLst/>
          </a:prstGeom>
          <a:ln>
            <a:noFill/>
          </a:ln>
        </p:spPr>
      </p:pic>
      <p:sp>
        <p:nvSpPr>
          <p:cNvPr id="109" name="TextShape 2"/>
          <p:cNvSpPr txBox="1"/>
          <p:nvPr/>
        </p:nvSpPr>
        <p:spPr>
          <a:xfrm>
            <a:off x="515268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Total Height: 132 feet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Tallest Drop: 132 feet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Drops: 1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Run: 40 feet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Middle Lava Canyon Falls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1484280" y="1768680"/>
            <a:ext cx="2466000" cy="4384440"/>
          </a:xfrm>
          <a:prstGeom prst="rect">
            <a:avLst/>
          </a:prstGeom>
          <a:ln>
            <a:noFill/>
          </a:ln>
        </p:spPr>
      </p:pic>
      <p:sp>
        <p:nvSpPr>
          <p:cNvPr id="112" name="TextShape 2"/>
          <p:cNvSpPr txBox="1"/>
          <p:nvPr/>
        </p:nvSpPr>
        <p:spPr>
          <a:xfrm>
            <a:off x="515268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Total Height: 82 feet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Tallest Drop: 49 feet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Drops: 2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Run: 30 feet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Lower Lava Canyon Falls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4" name="" descr=""/>
          <p:cNvPicPr/>
          <p:nvPr/>
        </p:nvPicPr>
        <p:blipFill>
          <a:blip r:embed="rId1"/>
          <a:stretch/>
        </p:blipFill>
        <p:spPr>
          <a:xfrm>
            <a:off x="1484280" y="1768680"/>
            <a:ext cx="2466000" cy="4384440"/>
          </a:xfrm>
          <a:prstGeom prst="rect">
            <a:avLst/>
          </a:prstGeom>
          <a:ln>
            <a:noFill/>
          </a:ln>
        </p:spPr>
      </p:pic>
      <p:sp>
        <p:nvSpPr>
          <p:cNvPr id="115" name="TextShape 2"/>
          <p:cNvSpPr txBox="1"/>
          <p:nvPr/>
        </p:nvSpPr>
        <p:spPr>
          <a:xfrm>
            <a:off x="515268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Total Height: 115 feet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Tallest Drop: 87 feet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Drops: 2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Run: 20 feet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Ladder and Ship Falls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1"/>
          <a:stretch/>
        </p:blipFill>
        <p:spPr>
          <a:xfrm>
            <a:off x="1484280" y="1768680"/>
            <a:ext cx="2466000" cy="4384440"/>
          </a:xfrm>
          <a:prstGeom prst="rect">
            <a:avLst/>
          </a:prstGeom>
          <a:ln>
            <a:noFill/>
          </a:ln>
        </p:spPr>
      </p:pic>
      <p:sp>
        <p:nvSpPr>
          <p:cNvPr id="118" name="TextShape 2"/>
          <p:cNvSpPr txBox="1"/>
          <p:nvPr/>
        </p:nvSpPr>
        <p:spPr>
          <a:xfrm>
            <a:off x="515268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Total Height: ? feet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Tallest Drop: ? feet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Drops: 1 each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Run: ? feet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Lava Canyon Loop #184A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0" name="Bolts" descr=""/>
          <p:cNvPicPr/>
          <p:nvPr/>
        </p:nvPicPr>
        <p:blipFill>
          <a:blip r:embed="rId1"/>
          <a:stretch/>
        </p:blipFill>
        <p:spPr>
          <a:xfrm>
            <a:off x="1484280" y="1768680"/>
            <a:ext cx="2466000" cy="4384440"/>
          </a:xfrm>
          <a:prstGeom prst="rect">
            <a:avLst/>
          </a:prstGeom>
          <a:ln>
            <a:noFill/>
          </a:ln>
        </p:spPr>
      </p:pic>
      <p:pic>
        <p:nvPicPr>
          <p:cNvPr id="121" name="" descr=""/>
          <p:cNvPicPr/>
          <p:nvPr/>
        </p:nvPicPr>
        <p:blipFill>
          <a:blip r:embed="rId2"/>
          <a:stretch/>
        </p:blipFill>
        <p:spPr>
          <a:xfrm>
            <a:off x="6132960" y="1768680"/>
            <a:ext cx="2466000" cy="4384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Lava Canyon Loop #184A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3" name="TextShape 2"/>
          <p:cNvSpPr txBox="1"/>
          <p:nvPr/>
        </p:nvSpPr>
        <p:spPr>
          <a:xfrm>
            <a:off x="504000" y="1769040"/>
            <a:ext cx="8822880" cy="516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  <a:hlinkClick r:id="rId1"/>
              </a:rPr>
              <a:t>Triple Falls to Lava Canyon Falls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2"/>
          <a:stretch/>
        </p:blipFill>
        <p:spPr>
          <a:xfrm>
            <a:off x="2278440" y="2560320"/>
            <a:ext cx="5541120" cy="3813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Lava Canyon Loop #184A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6" name="Above Triple Falls from River View East" descr=""/>
          <p:cNvPicPr/>
          <p:nvPr/>
        </p:nvPicPr>
        <p:blipFill>
          <a:blip r:embed="rId1"/>
          <a:stretch/>
        </p:blipFill>
        <p:spPr>
          <a:xfrm>
            <a:off x="958320" y="1828800"/>
            <a:ext cx="8163360" cy="4588920"/>
          </a:xfrm>
          <a:prstGeom prst="rect">
            <a:avLst/>
          </a:prstGeom>
          <a:ln>
            <a:noFill/>
          </a:ln>
        </p:spPr>
      </p:pic>
      <p:sp>
        <p:nvSpPr>
          <p:cNvPr id="127" name="TextShape 2"/>
          <p:cNvSpPr txBox="1"/>
          <p:nvPr/>
        </p:nvSpPr>
        <p:spPr>
          <a:xfrm>
            <a:off x="504360" y="1280160"/>
            <a:ext cx="9071640" cy="512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River View - East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Lava Canyon Loop #184A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9" name="TextShape 2"/>
          <p:cNvSpPr txBox="1"/>
          <p:nvPr/>
        </p:nvSpPr>
        <p:spPr>
          <a:xfrm>
            <a:off x="504000" y="1769040"/>
            <a:ext cx="4982400" cy="4631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Bushwhack Trail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66cc"/>
                </a:solidFill>
                <a:latin typeface="Arial"/>
              </a:rPr>
              <a:t>Start of trail is open</a:t>
            </a:r>
            <a:endParaRPr b="0" lang="en-US" sz="2800" spc="-1" strike="noStrike">
              <a:solidFill>
                <a:srgbClr val="0066cc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66cc"/>
                </a:solidFill>
                <a:latin typeface="Arial"/>
              </a:rPr>
              <a:t>No views there though</a:t>
            </a:r>
            <a:endParaRPr b="0" lang="en-US" sz="28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River View East Trail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66cc"/>
                </a:solidFill>
                <a:latin typeface="Arial"/>
              </a:rPr>
              <a:t>Easiest route hugs rock</a:t>
            </a:r>
            <a:endParaRPr b="0" lang="en-US" sz="2800" spc="-1" strike="noStrike">
              <a:solidFill>
                <a:srgbClr val="0066cc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66cc"/>
                </a:solidFill>
                <a:latin typeface="Arial"/>
              </a:rPr>
              <a:t>Follows a ravine</a:t>
            </a:r>
            <a:endParaRPr b="0" lang="en-US" sz="2800" spc="-1" strike="noStrike">
              <a:solidFill>
                <a:srgbClr val="0066cc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66cc"/>
                </a:solidFill>
                <a:latin typeface="Arial"/>
              </a:rPr>
              <a:t>Access to the middle of Triple Falls</a:t>
            </a:r>
            <a:endParaRPr b="0" lang="en-US" sz="28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5669280" y="1030320"/>
            <a:ext cx="4283280" cy="5553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Bushwhack Trail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" name="TextShape 2"/>
          <p:cNvSpPr txBox="1"/>
          <p:nvPr/>
        </p:nvSpPr>
        <p:spPr>
          <a:xfrm>
            <a:off x="504000" y="1769040"/>
            <a:ext cx="9071640" cy="516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Entry point on Trail #184A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133" name="" descr=""/>
          <p:cNvPicPr/>
          <p:nvPr/>
        </p:nvPicPr>
        <p:blipFill>
          <a:blip r:embed="rId1"/>
          <a:stretch/>
        </p:blipFill>
        <p:spPr>
          <a:xfrm>
            <a:off x="1604160" y="2285640"/>
            <a:ext cx="6870600" cy="3864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Bushwhack Trail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5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Useful for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66cc"/>
                </a:solidFill>
                <a:latin typeface="Arial"/>
              </a:rPr>
              <a:t>Accessing base of Lava Canyon Falls</a:t>
            </a:r>
            <a:endParaRPr b="0" lang="en-US" sz="2800" spc="-1" strike="noStrike">
              <a:solidFill>
                <a:srgbClr val="0066cc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66cc"/>
                </a:solidFill>
                <a:latin typeface="Arial"/>
              </a:rPr>
              <a:t>Viewing the upper tier of Middle Falls</a:t>
            </a:r>
            <a:endParaRPr b="0" lang="en-US" sz="2800" spc="-1" strike="noStrike">
              <a:solidFill>
                <a:srgbClr val="0066cc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66cc"/>
                </a:solidFill>
                <a:latin typeface="Arial"/>
              </a:rPr>
              <a:t>Accessing the bottom of Middle Falls</a:t>
            </a:r>
            <a:endParaRPr b="0" lang="en-US" sz="2800" spc="-1" strike="noStrike">
              <a:solidFill>
                <a:srgbClr val="0066cc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66cc"/>
                </a:solidFill>
                <a:latin typeface="Arial"/>
              </a:rPr>
              <a:t>A possible way out after the water crossing below Middle Falls</a:t>
            </a:r>
            <a:endParaRPr b="0" lang="en-US" sz="28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Reasons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8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Improve efficiency and speed of searches / rescues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Give us established names for places and points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Allow us to communicate using the same language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Guide those unfamiliar with the area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Improve safety of team members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Lava Canyon Trail #184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503640" y="2715840"/>
            <a:ext cx="4426920" cy="2490120"/>
          </a:xfrm>
          <a:prstGeom prst="rect">
            <a:avLst/>
          </a:prstGeom>
          <a:ln>
            <a:noFill/>
          </a:ln>
        </p:spPr>
      </p:pic>
      <p:sp>
        <p:nvSpPr>
          <p:cNvPr id="138" name="TextShape 2"/>
          <p:cNvSpPr txBox="1"/>
          <p:nvPr/>
        </p:nvSpPr>
        <p:spPr>
          <a:xfrm>
            <a:off x="515268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Anchor Point West Side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Setup an Artificial High Directional here for training in June, 2018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Trees for anchors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Lava Canyon Trail #184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0" name="TextShape 2"/>
          <p:cNvSpPr txBox="1"/>
          <p:nvPr/>
        </p:nvSpPr>
        <p:spPr>
          <a:xfrm>
            <a:off x="504000" y="1769040"/>
            <a:ext cx="9071640" cy="516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River View - West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141" name="" descr=""/>
          <p:cNvPicPr/>
          <p:nvPr/>
        </p:nvPicPr>
        <p:blipFill>
          <a:blip r:embed="rId1"/>
          <a:stretch/>
        </p:blipFill>
        <p:spPr>
          <a:xfrm>
            <a:off x="1379880" y="2285640"/>
            <a:ext cx="7320600" cy="4115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Trail #184 past suspension bridge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3" name="TextShape 2"/>
          <p:cNvSpPr txBox="1"/>
          <p:nvPr/>
        </p:nvSpPr>
        <p:spPr>
          <a:xfrm>
            <a:off x="504000" y="1769040"/>
            <a:ext cx="9071640" cy="516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Stage Access point: above Lava Canyon Falls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1602000" y="2285640"/>
            <a:ext cx="6874920" cy="3864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Trail #184 past suspension bridge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504000" y="1769040"/>
            <a:ext cx="9071640" cy="516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Stage Access point: view of Lower Twin Falls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147" name="" descr=""/>
          <p:cNvPicPr/>
          <p:nvPr/>
        </p:nvPicPr>
        <p:blipFill>
          <a:blip r:embed="rId1"/>
          <a:stretch/>
        </p:blipFill>
        <p:spPr>
          <a:xfrm>
            <a:off x="1602000" y="2285640"/>
            <a:ext cx="6874920" cy="3864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Trail #184 past suspension bridge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9" name="TextShape 2"/>
          <p:cNvSpPr txBox="1"/>
          <p:nvPr/>
        </p:nvSpPr>
        <p:spPr>
          <a:xfrm>
            <a:off x="0" y="1554480"/>
            <a:ext cx="9418320" cy="109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  <a:hlinkClick r:id="rId1"/>
              </a:rPr>
              <a:t>Lower Lava Canyon Falls to Middle Lava Canyon Falls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150" name="" descr=""/>
          <p:cNvPicPr/>
          <p:nvPr/>
        </p:nvPicPr>
        <p:blipFill>
          <a:blip r:embed="rId2"/>
          <a:stretch/>
        </p:blipFill>
        <p:spPr>
          <a:xfrm>
            <a:off x="2560320" y="2560320"/>
            <a:ext cx="5259240" cy="3813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Trail #184 past suspension bridge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2" name="TextShape 2"/>
          <p:cNvSpPr txBox="1"/>
          <p:nvPr/>
        </p:nvSpPr>
        <p:spPr>
          <a:xfrm>
            <a:off x="504000" y="1769040"/>
            <a:ext cx="9071640" cy="516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Aerial view of rappel point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153" name="" descr=""/>
          <p:cNvPicPr/>
          <p:nvPr/>
        </p:nvPicPr>
        <p:blipFill>
          <a:blip r:embed="rId1"/>
          <a:stretch/>
        </p:blipFill>
        <p:spPr>
          <a:xfrm>
            <a:off x="2366280" y="2285640"/>
            <a:ext cx="5347440" cy="3864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Trail #184 past suspension bridge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5" name="TextShape 2"/>
          <p:cNvSpPr txBox="1"/>
          <p:nvPr/>
        </p:nvSpPr>
        <p:spPr>
          <a:xfrm>
            <a:off x="546480" y="1573560"/>
            <a:ext cx="8822880" cy="60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  <a:hlinkClick r:id="rId1"/>
              </a:rPr>
              <a:t>View from top of Lower Lava Canyon Falls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156" name="" descr=""/>
          <p:cNvPicPr/>
          <p:nvPr/>
        </p:nvPicPr>
        <p:blipFill>
          <a:blip r:embed="rId2"/>
          <a:stretch/>
        </p:blipFill>
        <p:spPr>
          <a:xfrm>
            <a:off x="2410560" y="2560320"/>
            <a:ext cx="5259240" cy="3813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Trail #184 past suspension bridge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8" name="TextShape 2"/>
          <p:cNvSpPr txBox="1"/>
          <p:nvPr/>
        </p:nvSpPr>
        <p:spPr>
          <a:xfrm>
            <a:off x="50400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Rappel to water crossing and bottom of Middle Falls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Possible to climb up with a Prusik on the rappel line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159" name="" descr=""/>
          <p:cNvPicPr/>
          <p:nvPr/>
        </p:nvPicPr>
        <p:blipFill>
          <a:blip r:embed="rId1"/>
          <a:stretch/>
        </p:blipFill>
        <p:spPr>
          <a:xfrm>
            <a:off x="6132960" y="1768680"/>
            <a:ext cx="2466000" cy="4384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Trail #184 past suspension bridge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1" name="TextShape 2"/>
          <p:cNvSpPr txBox="1"/>
          <p:nvPr/>
        </p:nvSpPr>
        <p:spPr>
          <a:xfrm>
            <a:off x="504000" y="1769040"/>
            <a:ext cx="8548560" cy="516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Route of water crossing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162" name="" descr=""/>
          <p:cNvPicPr/>
          <p:nvPr/>
        </p:nvPicPr>
        <p:blipFill>
          <a:blip r:embed="rId1"/>
          <a:stretch/>
        </p:blipFill>
        <p:spPr>
          <a:xfrm>
            <a:off x="5395320" y="2926080"/>
            <a:ext cx="4388760" cy="3188520"/>
          </a:xfrm>
          <a:prstGeom prst="rect">
            <a:avLst/>
          </a:prstGeom>
          <a:ln>
            <a:noFill/>
          </a:ln>
        </p:spPr>
      </p:pic>
      <p:pic>
        <p:nvPicPr>
          <p:cNvPr id="163" name="" descr=""/>
          <p:cNvPicPr/>
          <p:nvPr/>
        </p:nvPicPr>
        <p:blipFill>
          <a:blip r:embed="rId2"/>
          <a:stretch/>
        </p:blipFill>
        <p:spPr>
          <a:xfrm>
            <a:off x="513720" y="2834640"/>
            <a:ext cx="4576680" cy="3315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Trail #184 past suspension bridge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5" name="TextShape 2"/>
          <p:cNvSpPr txBox="1"/>
          <p:nvPr/>
        </p:nvSpPr>
        <p:spPr>
          <a:xfrm>
            <a:off x="50400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Bottom of 2</a:t>
            </a:r>
            <a:r>
              <a:rPr b="0" lang="en-US" sz="3200" spc="-1" strike="noStrike" baseline="101000">
                <a:solidFill>
                  <a:srgbClr val="0066cc"/>
                </a:solidFill>
                <a:latin typeface="Arial"/>
              </a:rPr>
              <a:t>nd</a:t>
            </a: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 tier of Middle Falls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166" name="" descr=""/>
          <p:cNvPicPr/>
          <p:nvPr/>
        </p:nvPicPr>
        <p:blipFill>
          <a:blip r:embed="rId1"/>
          <a:stretch/>
        </p:blipFill>
        <p:spPr>
          <a:xfrm>
            <a:off x="6132960" y="1768680"/>
            <a:ext cx="2466000" cy="4384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An Aerial Overview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504000" y="1769040"/>
            <a:ext cx="9071640" cy="60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  <a:hlinkClick r:id="rId1"/>
              </a:rPr>
              <a:t>Lava Canyon Fly Over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91" name="" descr=""/>
          <p:cNvPicPr/>
          <p:nvPr/>
        </p:nvPicPr>
        <p:blipFill>
          <a:blip r:embed="rId2"/>
          <a:stretch/>
        </p:blipFill>
        <p:spPr>
          <a:xfrm>
            <a:off x="2888640" y="2651400"/>
            <a:ext cx="4303080" cy="3498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Trail #184 past suspension bridge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504000" y="1769040"/>
            <a:ext cx="8822880" cy="60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Destination for view of 1</a:t>
            </a:r>
            <a:r>
              <a:rPr b="0" lang="en-US" sz="3200" spc="-1" strike="noStrike" baseline="101000">
                <a:solidFill>
                  <a:srgbClr val="0066cc"/>
                </a:solidFill>
                <a:latin typeface="Arial"/>
              </a:rPr>
              <a:t>st</a:t>
            </a: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 tier of Middle Falls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169" name="" descr=""/>
          <p:cNvPicPr/>
          <p:nvPr/>
        </p:nvPicPr>
        <p:blipFill>
          <a:blip r:embed="rId1"/>
          <a:stretch/>
        </p:blipFill>
        <p:spPr>
          <a:xfrm>
            <a:off x="2410560" y="2560320"/>
            <a:ext cx="5259240" cy="3813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Trail #184 past suspension bridge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1" name="TextShape 2"/>
          <p:cNvSpPr txBox="1"/>
          <p:nvPr/>
        </p:nvSpPr>
        <p:spPr>
          <a:xfrm>
            <a:off x="504000" y="1769040"/>
            <a:ext cx="9071640" cy="882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  <a:hlinkClick r:id="rId1"/>
              </a:rPr>
              <a:t>Video of view at access point past rappel point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172" name="" descr=""/>
          <p:cNvPicPr/>
          <p:nvPr/>
        </p:nvPicPr>
        <p:blipFill>
          <a:blip r:embed="rId2"/>
          <a:stretch/>
        </p:blipFill>
        <p:spPr>
          <a:xfrm>
            <a:off x="3196440" y="2742840"/>
            <a:ext cx="3686400" cy="3407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Trail #184 past suspension bridge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4" name="TextShape 2"/>
          <p:cNvSpPr txBox="1"/>
          <p:nvPr/>
        </p:nvSpPr>
        <p:spPr>
          <a:xfrm>
            <a:off x="504000" y="1769040"/>
            <a:ext cx="9071640" cy="516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View near the Ladder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1602000" y="2285640"/>
            <a:ext cx="6874920" cy="3864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Trail #184 past suspension bridge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50400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The Ladder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Decision point 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178" name="" descr=""/>
          <p:cNvPicPr/>
          <p:nvPr/>
        </p:nvPicPr>
        <p:blipFill>
          <a:blip r:embed="rId1"/>
          <a:stretch/>
        </p:blipFill>
        <p:spPr>
          <a:xfrm>
            <a:off x="6132960" y="1768680"/>
            <a:ext cx="2466000" cy="4384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Trail #184 past the ladder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50400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View from The Ship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Long walk for just this view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Binoculars needed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181" name="" descr=""/>
          <p:cNvPicPr/>
          <p:nvPr/>
        </p:nvPicPr>
        <p:blipFill>
          <a:blip r:embed="rId1"/>
          <a:stretch/>
        </p:blipFill>
        <p:spPr>
          <a:xfrm>
            <a:off x="6132960" y="1768680"/>
            <a:ext cx="2466000" cy="4384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Trail #184 past the ladder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" name="TextShape 2"/>
          <p:cNvSpPr txBox="1"/>
          <p:nvPr/>
        </p:nvSpPr>
        <p:spPr>
          <a:xfrm>
            <a:off x="50400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Sandbar West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Flat water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The end of the sand bar is a cliff on the west side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Could cross then access lower bridge on the east side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184" name="" descr=""/>
          <p:cNvPicPr/>
          <p:nvPr/>
        </p:nvPicPr>
        <p:blipFill>
          <a:blip r:embed="rId1"/>
          <a:stretch/>
        </p:blipFill>
        <p:spPr>
          <a:xfrm>
            <a:off x="6132960" y="1768680"/>
            <a:ext cx="2466000" cy="4384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Still more to learn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6" name="TextShape 2"/>
          <p:cNvSpPr txBox="1"/>
          <p:nvPr/>
        </p:nvSpPr>
        <p:spPr>
          <a:xfrm>
            <a:off x="2058480" y="1463040"/>
            <a:ext cx="5963400" cy="791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Alcove found via drone flight, not visible from the ground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  <p:pic>
        <p:nvPicPr>
          <p:cNvPr id="187" name="" descr=""/>
          <p:cNvPicPr/>
          <p:nvPr/>
        </p:nvPicPr>
        <p:blipFill>
          <a:blip r:embed="rId1"/>
          <a:stretch/>
        </p:blipFill>
        <p:spPr>
          <a:xfrm>
            <a:off x="1767960" y="2443320"/>
            <a:ext cx="6544440" cy="3681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Bonus Videos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9" name="TextShape 2"/>
          <p:cNvSpPr txBox="1"/>
          <p:nvPr/>
        </p:nvSpPr>
        <p:spPr>
          <a:xfrm>
            <a:off x="504000" y="176904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  <a:hlinkClick r:id="rId1"/>
              </a:rPr>
              <a:t>Middle Lava Canyon Falls to Lava Canyon Falls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  <a:hlinkClick r:id="rId2"/>
              </a:rPr>
              <a:t>Ship Falls to Lower Lava Canyon Falls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  <a:hlinkClick r:id="rId3"/>
              </a:rPr>
              <a:t>Suspension Bridge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Credits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1" name="TextShape 2"/>
          <p:cNvSpPr txBox="1"/>
          <p:nvPr/>
        </p:nvSpPr>
        <p:spPr>
          <a:xfrm>
            <a:off x="504000" y="1769040"/>
            <a:ext cx="9071640" cy="1431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Mapping Team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66cc"/>
                </a:solidFill>
                <a:latin typeface="Arial"/>
              </a:rPr>
              <a:t>Lance Dawkins, Nate Eterno, Randy Matson, Brian Murray, Jared Smith, Mike Williams</a:t>
            </a:r>
            <a:endParaRPr b="0" lang="en-US" sz="2800" spc="-1" strike="noStrike">
              <a:solidFill>
                <a:srgbClr val="0066cc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endParaRPr b="0" lang="en-US" sz="2800" spc="-1" strike="noStrike">
              <a:solidFill>
                <a:srgbClr val="0066cc"/>
              </a:solidFill>
              <a:latin typeface="Arial"/>
            </a:endParaRPr>
          </a:p>
        </p:txBody>
      </p:sp>
      <p:sp>
        <p:nvSpPr>
          <p:cNvPr id="192" name="TextShape 3"/>
          <p:cNvSpPr txBox="1"/>
          <p:nvPr/>
        </p:nvSpPr>
        <p:spPr>
          <a:xfrm>
            <a:off x="504000" y="3200400"/>
            <a:ext cx="9071640" cy="2950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Additional Drone Footage – Nicholas Murray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Waterfall Data – www.waterfallsnorthwest.com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Considerations in Lava Canyon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3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Water level and flow rates change throughout the year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Visibility and lighting change throughout the day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Use PFDs and throw lines when crossing or near water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Use travel restricts near edges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Binoculars / optics are a big help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May need to set radios to simplex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Understanding the map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5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Waterfalls – blue circles and boxed text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66cc"/>
                </a:solidFill>
                <a:latin typeface="Arial"/>
              </a:rPr>
              <a:t>Some waterfall names have been shortened</a:t>
            </a:r>
            <a:endParaRPr b="0" lang="en-US" sz="28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POI – red dot and boxed text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Paths – purple lines and boxed text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Viewpoints – diamond V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Pages of the map overlap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Waterfalls of Lava Canyon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7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Features of a waterfall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66cc"/>
                </a:solidFill>
                <a:latin typeface="Arial"/>
              </a:rPr>
              <a:t>Total Height (includes all drops)</a:t>
            </a:r>
            <a:endParaRPr b="0" lang="en-US" sz="2800" spc="-1" strike="noStrike">
              <a:solidFill>
                <a:srgbClr val="0066cc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66cc"/>
                </a:solidFill>
                <a:latin typeface="Arial"/>
              </a:rPr>
              <a:t>Tallest Drop</a:t>
            </a:r>
            <a:endParaRPr b="0" lang="en-US" sz="2800" spc="-1" strike="noStrike">
              <a:solidFill>
                <a:srgbClr val="0066cc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66cc"/>
                </a:solidFill>
                <a:latin typeface="Arial"/>
              </a:rPr>
              <a:t>Number of Drops</a:t>
            </a:r>
            <a:endParaRPr b="0" lang="en-US" sz="2800" spc="-1" strike="noStrike">
              <a:solidFill>
                <a:srgbClr val="0066cc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66cc"/>
                </a:solidFill>
                <a:latin typeface="Arial"/>
              </a:rPr>
              <a:t>Run (distance on ground between top and bottom)</a:t>
            </a:r>
            <a:endParaRPr b="0" lang="en-US" sz="2800" spc="-1" strike="noStrike">
              <a:solidFill>
                <a:srgbClr val="0066cc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66cc"/>
                </a:solidFill>
                <a:latin typeface="Arial"/>
              </a:rPr>
              <a:t>Measurements are not exact but still useful</a:t>
            </a:r>
            <a:endParaRPr b="0" lang="en-US" sz="28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6 main waterfalls of Lava Canyon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2 more which the team on this project identified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Upper Lava Canyon Falls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1484280" y="1768680"/>
            <a:ext cx="2466000" cy="4384440"/>
          </a:xfrm>
          <a:prstGeom prst="rect">
            <a:avLst/>
          </a:prstGeom>
          <a:ln>
            <a:noFill/>
          </a:ln>
        </p:spPr>
      </p:pic>
      <p:sp>
        <p:nvSpPr>
          <p:cNvPr id="100" name="TextShape 2"/>
          <p:cNvSpPr txBox="1"/>
          <p:nvPr/>
        </p:nvSpPr>
        <p:spPr>
          <a:xfrm>
            <a:off x="515268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Total Height: 56 feet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Tallest Drop: 56 feet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Drops: 1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Run: 10 feet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Triple Falls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1212840" y="1768680"/>
            <a:ext cx="3008520" cy="4384440"/>
          </a:xfrm>
          <a:prstGeom prst="rect">
            <a:avLst/>
          </a:prstGeom>
          <a:ln>
            <a:noFill/>
          </a:ln>
        </p:spPr>
      </p:pic>
      <p:sp>
        <p:nvSpPr>
          <p:cNvPr id="103" name="TextShape 2"/>
          <p:cNvSpPr txBox="1"/>
          <p:nvPr/>
        </p:nvSpPr>
        <p:spPr>
          <a:xfrm>
            <a:off x="515268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Total Height: 56 feet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Tallest Drop: 24 feet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Drops: 3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Run: 100 feet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504000" y="301320"/>
            <a:ext cx="9071640" cy="63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Twin Falls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1484280" y="1768680"/>
            <a:ext cx="2466000" cy="4384440"/>
          </a:xfrm>
          <a:prstGeom prst="rect">
            <a:avLst/>
          </a:prstGeom>
          <a:ln>
            <a:noFill/>
          </a:ln>
        </p:spPr>
      </p:pic>
      <p:sp>
        <p:nvSpPr>
          <p:cNvPr id="106" name="TextShape 2"/>
          <p:cNvSpPr txBox="1"/>
          <p:nvPr/>
        </p:nvSpPr>
        <p:spPr>
          <a:xfrm>
            <a:off x="515268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Total Height: 34 feet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Tallest Drop: 18 feet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Drops: 2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66cc"/>
                </a:solidFill>
                <a:latin typeface="Arial"/>
              </a:rPr>
              <a:t>Run: 30 feet</a:t>
            </a:r>
            <a:endParaRPr b="0" lang="en-US" sz="3200" spc="-1" strike="noStrike">
              <a:solidFill>
                <a:srgbClr val="0066cc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1122</TotalTime>
  <Application>LibreOffice/6.2.4.2$Linux_X86_64 LibreOffice_project/20$Build-2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2019-07-07T10:20:15Z</dcterms:created>
  <dc:creator/>
  <dc:description/>
  <dc:language>en-US</dc:language>
  <cp:lastModifiedBy/>
  <dcterms:modified xsi:type="dcterms:W3CDTF">2019-07-08T16:51:45Z</dcterms:modified>
  <cp:revision>30</cp:revision>
  <dc:subject/>
  <dc:title>Lava Canyon Map and POI</dc:title>
</cp:coreProperties>
</file>